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1408F00-7C8A-475E-833C-7B2571B0A520}" v="18" dt="2019-11-18T13:37:50.54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ieke Drabbe" userId="b9b1a049-6b87-453c-9d4e-1b3ea0ffd634" providerId="ADAL" clId="{B1408F00-7C8A-475E-833C-7B2571B0A520}"/>
    <pc:docChg chg="custSel modSld">
      <pc:chgData name="Marieke Drabbe" userId="b9b1a049-6b87-453c-9d4e-1b3ea0ffd634" providerId="ADAL" clId="{B1408F00-7C8A-475E-833C-7B2571B0A520}" dt="2019-11-18T13:37:20.611" v="1214" actId="20577"/>
      <pc:docMkLst>
        <pc:docMk/>
      </pc:docMkLst>
      <pc:sldChg chg="addSp modSp">
        <pc:chgData name="Marieke Drabbe" userId="b9b1a049-6b87-453c-9d4e-1b3ea0ffd634" providerId="ADAL" clId="{B1408F00-7C8A-475E-833C-7B2571B0A520}" dt="2019-11-18T13:37:20.611" v="1214" actId="20577"/>
        <pc:sldMkLst>
          <pc:docMk/>
          <pc:sldMk cId="4132212741" sldId="256"/>
        </pc:sldMkLst>
        <pc:spChg chg="mod">
          <ac:chgData name="Marieke Drabbe" userId="b9b1a049-6b87-453c-9d4e-1b3ea0ffd634" providerId="ADAL" clId="{B1408F00-7C8A-475E-833C-7B2571B0A520}" dt="2019-11-18T13:36:15.223" v="1149" actId="1076"/>
          <ac:spMkLst>
            <pc:docMk/>
            <pc:sldMk cId="4132212741" sldId="256"/>
            <ac:spMk id="21" creationId="{00000000-0000-0000-0000-000000000000}"/>
          </ac:spMkLst>
        </pc:spChg>
        <pc:spChg chg="mod">
          <ac:chgData name="Marieke Drabbe" userId="b9b1a049-6b87-453c-9d4e-1b3ea0ffd634" providerId="ADAL" clId="{B1408F00-7C8A-475E-833C-7B2571B0A520}" dt="2019-11-18T13:36:10.001" v="1148" actId="14100"/>
          <ac:spMkLst>
            <pc:docMk/>
            <pc:sldMk cId="4132212741" sldId="256"/>
            <ac:spMk id="23" creationId="{00000000-0000-0000-0000-000000000000}"/>
          </ac:spMkLst>
        </pc:spChg>
        <pc:spChg chg="mod">
          <ac:chgData name="Marieke Drabbe" userId="b9b1a049-6b87-453c-9d4e-1b3ea0ffd634" providerId="ADAL" clId="{B1408F00-7C8A-475E-833C-7B2571B0A520}" dt="2019-11-18T13:36:08.255" v="1147" actId="14100"/>
          <ac:spMkLst>
            <pc:docMk/>
            <pc:sldMk cId="4132212741" sldId="256"/>
            <ac:spMk id="24" creationId="{00000000-0000-0000-0000-000000000000}"/>
          </ac:spMkLst>
        </pc:spChg>
        <pc:spChg chg="mod">
          <ac:chgData name="Marieke Drabbe" userId="b9b1a049-6b87-453c-9d4e-1b3ea0ffd634" providerId="ADAL" clId="{B1408F00-7C8A-475E-833C-7B2571B0A520}" dt="2019-11-18T13:36:06.049" v="1146" actId="14100"/>
          <ac:spMkLst>
            <pc:docMk/>
            <pc:sldMk cId="4132212741" sldId="256"/>
            <ac:spMk id="25" creationId="{00000000-0000-0000-0000-000000000000}"/>
          </ac:spMkLst>
        </pc:spChg>
        <pc:spChg chg="mod">
          <ac:chgData name="Marieke Drabbe" userId="b9b1a049-6b87-453c-9d4e-1b3ea0ffd634" providerId="ADAL" clId="{B1408F00-7C8A-475E-833C-7B2571B0A520}" dt="2019-11-18T13:37:20.611" v="1214" actId="20577"/>
          <ac:spMkLst>
            <pc:docMk/>
            <pc:sldMk cId="4132212741" sldId="256"/>
            <ac:spMk id="26" creationId="{00000000-0000-0000-0000-000000000000}"/>
          </ac:spMkLst>
        </pc:spChg>
        <pc:spChg chg="mod">
          <ac:chgData name="Marieke Drabbe" userId="b9b1a049-6b87-453c-9d4e-1b3ea0ffd634" providerId="ADAL" clId="{B1408F00-7C8A-475E-833C-7B2571B0A520}" dt="2019-11-18T13:36:48.071" v="1176" actId="20577"/>
          <ac:spMkLst>
            <pc:docMk/>
            <pc:sldMk cId="4132212741" sldId="256"/>
            <ac:spMk id="27" creationId="{00000000-0000-0000-0000-000000000000}"/>
          </ac:spMkLst>
        </pc:spChg>
        <pc:spChg chg="mod">
          <ac:chgData name="Marieke Drabbe" userId="b9b1a049-6b87-453c-9d4e-1b3ea0ffd634" providerId="ADAL" clId="{B1408F00-7C8A-475E-833C-7B2571B0A520}" dt="2019-11-18T13:35:32.508" v="1142" actId="1076"/>
          <ac:spMkLst>
            <pc:docMk/>
            <pc:sldMk cId="4132212741" sldId="256"/>
            <ac:spMk id="28" creationId="{00000000-0000-0000-0000-000000000000}"/>
          </ac:spMkLst>
        </pc:spChg>
        <pc:spChg chg="mod">
          <ac:chgData name="Marieke Drabbe" userId="b9b1a049-6b87-453c-9d4e-1b3ea0ffd634" providerId="ADAL" clId="{B1408F00-7C8A-475E-833C-7B2571B0A520}" dt="2019-11-04T12:57:00.841" v="81" actId="1076"/>
          <ac:spMkLst>
            <pc:docMk/>
            <pc:sldMk cId="4132212741" sldId="256"/>
            <ac:spMk id="35" creationId="{00000000-0000-0000-0000-000000000000}"/>
          </ac:spMkLst>
        </pc:spChg>
        <pc:picChg chg="mod">
          <ac:chgData name="Marieke Drabbe" userId="b9b1a049-6b87-453c-9d4e-1b3ea0ffd634" providerId="ADAL" clId="{B1408F00-7C8A-475E-833C-7B2571B0A520}" dt="2019-11-04T12:52:51.025" v="11" actId="1076"/>
          <ac:picMkLst>
            <pc:docMk/>
            <pc:sldMk cId="4132212741" sldId="256"/>
            <ac:picMk id="29" creationId="{00000000-0000-0000-0000-000000000000}"/>
          </ac:picMkLst>
        </pc:picChg>
        <pc:picChg chg="mod">
          <ac:chgData name="Marieke Drabbe" userId="b9b1a049-6b87-453c-9d4e-1b3ea0ffd634" providerId="ADAL" clId="{B1408F00-7C8A-475E-833C-7B2571B0A520}" dt="2019-11-18T13:34:49.739" v="980" actId="1076"/>
          <ac:picMkLst>
            <pc:docMk/>
            <pc:sldMk cId="4132212741" sldId="256"/>
            <ac:picMk id="30" creationId="{00000000-0000-0000-0000-000000000000}"/>
          </ac:picMkLst>
        </pc:picChg>
        <pc:picChg chg="mod">
          <ac:chgData name="Marieke Drabbe" userId="b9b1a049-6b87-453c-9d4e-1b3ea0ffd634" providerId="ADAL" clId="{B1408F00-7C8A-475E-833C-7B2571B0A520}" dt="2019-11-04T12:52:17.940" v="3" actId="1076"/>
          <ac:picMkLst>
            <pc:docMk/>
            <pc:sldMk cId="4132212741" sldId="256"/>
            <ac:picMk id="31" creationId="{00000000-0000-0000-0000-000000000000}"/>
          </ac:picMkLst>
        </pc:picChg>
        <pc:picChg chg="mod">
          <ac:chgData name="Marieke Drabbe" userId="b9b1a049-6b87-453c-9d4e-1b3ea0ffd634" providerId="ADAL" clId="{B1408F00-7C8A-475E-833C-7B2571B0A520}" dt="2019-11-04T12:55:08.769" v="65" actId="1076"/>
          <ac:picMkLst>
            <pc:docMk/>
            <pc:sldMk cId="4132212741" sldId="256"/>
            <ac:picMk id="32" creationId="{00000000-0000-0000-0000-000000000000}"/>
          </ac:picMkLst>
        </pc:picChg>
        <pc:picChg chg="mod">
          <ac:chgData name="Marieke Drabbe" userId="b9b1a049-6b87-453c-9d4e-1b3ea0ffd634" providerId="ADAL" clId="{B1408F00-7C8A-475E-833C-7B2571B0A520}" dt="2019-11-18T13:35:41.788" v="1145" actId="1076"/>
          <ac:picMkLst>
            <pc:docMk/>
            <pc:sldMk cId="4132212741" sldId="256"/>
            <ac:picMk id="33" creationId="{00000000-0000-0000-0000-000000000000}"/>
          </ac:picMkLst>
        </pc:picChg>
        <pc:picChg chg="mod">
          <ac:chgData name="Marieke Drabbe" userId="b9b1a049-6b87-453c-9d4e-1b3ea0ffd634" providerId="ADAL" clId="{B1408F00-7C8A-475E-833C-7B2571B0A520}" dt="2019-11-18T13:35:39.668" v="1144" actId="1076"/>
          <ac:picMkLst>
            <pc:docMk/>
            <pc:sldMk cId="4132212741" sldId="256"/>
            <ac:picMk id="34" creationId="{00000000-0000-0000-0000-000000000000}"/>
          </ac:picMkLst>
        </pc:picChg>
        <pc:picChg chg="add mod">
          <ac:chgData name="Marieke Drabbe" userId="b9b1a049-6b87-453c-9d4e-1b3ea0ffd634" providerId="ADAL" clId="{B1408F00-7C8A-475E-833C-7B2571B0A520}" dt="2019-11-04T12:56:58.809" v="80" actId="1076"/>
          <ac:picMkLst>
            <pc:docMk/>
            <pc:sldMk cId="4132212741" sldId="256"/>
            <ac:picMk id="1026" creationId="{1D3603AA-F246-4F0B-A337-057541C86C28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75748-FF34-4248-A7F3-5541385C517F}" type="datetimeFigureOut">
              <a:rPr lang="nl-NL" smtClean="0"/>
              <a:t>3-12-2019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47FE-E353-4047-9CB0-003D2AFAC8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72565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75748-FF34-4248-A7F3-5541385C517F}" type="datetimeFigureOut">
              <a:rPr lang="nl-NL" smtClean="0"/>
              <a:t>3-12-2019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47FE-E353-4047-9CB0-003D2AFAC8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676720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75748-FF34-4248-A7F3-5541385C517F}" type="datetimeFigureOut">
              <a:rPr lang="nl-NL" smtClean="0"/>
              <a:t>3-12-2019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47FE-E353-4047-9CB0-003D2AFAC8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120925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75748-FF34-4248-A7F3-5541385C517F}" type="datetimeFigureOut">
              <a:rPr lang="nl-NL" smtClean="0"/>
              <a:t>3-12-2019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47FE-E353-4047-9CB0-003D2AFAC8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622543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75748-FF34-4248-A7F3-5541385C517F}" type="datetimeFigureOut">
              <a:rPr lang="nl-NL" smtClean="0"/>
              <a:t>3-12-2019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47FE-E353-4047-9CB0-003D2AFAC8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710684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75748-FF34-4248-A7F3-5541385C517F}" type="datetimeFigureOut">
              <a:rPr lang="nl-NL" smtClean="0"/>
              <a:t>3-12-2019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47FE-E353-4047-9CB0-003D2AFAC8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691457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75748-FF34-4248-A7F3-5541385C517F}" type="datetimeFigureOut">
              <a:rPr lang="nl-NL" smtClean="0"/>
              <a:t>3-12-2019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47FE-E353-4047-9CB0-003D2AFAC8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142745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75748-FF34-4248-A7F3-5541385C517F}" type="datetimeFigureOut">
              <a:rPr lang="nl-NL" smtClean="0"/>
              <a:t>3-12-2019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47FE-E353-4047-9CB0-003D2AFAC8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591630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75748-FF34-4248-A7F3-5541385C517F}" type="datetimeFigureOut">
              <a:rPr lang="nl-NL" smtClean="0"/>
              <a:t>3-12-2019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47FE-E353-4047-9CB0-003D2AFAC8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984052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75748-FF34-4248-A7F3-5541385C517F}" type="datetimeFigureOut">
              <a:rPr lang="nl-NL" smtClean="0"/>
              <a:t>3-12-2019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47FE-E353-4047-9CB0-003D2AFAC8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433516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75748-FF34-4248-A7F3-5541385C517F}" type="datetimeFigureOut">
              <a:rPr lang="nl-NL" smtClean="0"/>
              <a:t>3-12-2019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47FE-E353-4047-9CB0-003D2AFAC8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741316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575748-FF34-4248-A7F3-5541385C517F}" type="datetimeFigureOut">
              <a:rPr lang="nl-NL" smtClean="0"/>
              <a:t>3-12-2019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1847FE-E353-4047-9CB0-003D2AFAC8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052896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hyperlink" Target="https://maken.wikiwijs.nl/143305/L2_P2_IBS_Mijn_onderneming" TargetMode="External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10" Type="http://schemas.openxmlformats.org/officeDocument/2006/relationships/image" Target="../media/image8.jpe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/>
          <p:cNvSpPr/>
          <p:nvPr/>
        </p:nvSpPr>
        <p:spPr>
          <a:xfrm>
            <a:off x="-72871" y="-1"/>
            <a:ext cx="1001559" cy="6878479"/>
          </a:xfrm>
          <a:prstGeom prst="rect">
            <a:avLst/>
          </a:prstGeom>
          <a:solidFill>
            <a:srgbClr val="CC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11" name="Rechthoek 10"/>
          <p:cNvSpPr/>
          <p:nvPr/>
        </p:nvSpPr>
        <p:spPr>
          <a:xfrm>
            <a:off x="928688" y="6704012"/>
            <a:ext cx="11263312" cy="174467"/>
          </a:xfrm>
          <a:prstGeom prst="rect">
            <a:avLst/>
          </a:prstGeom>
          <a:solidFill>
            <a:srgbClr val="CC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pic>
        <p:nvPicPr>
          <p:cNvPr id="15" name="Afbeelding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2871" y="0"/>
            <a:ext cx="1046132" cy="783591"/>
          </a:xfrm>
          <a:prstGeom prst="rect">
            <a:avLst/>
          </a:prstGeom>
        </p:spPr>
      </p:pic>
      <p:sp>
        <p:nvSpPr>
          <p:cNvPr id="21" name="Tekstvak 20"/>
          <p:cNvSpPr txBox="1"/>
          <p:nvPr/>
        </p:nvSpPr>
        <p:spPr>
          <a:xfrm>
            <a:off x="1528874" y="199327"/>
            <a:ext cx="78941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smtClean="0">
                <a:latin typeface="Arial" panose="020B0604020202020204" pitchFamily="34" charset="0"/>
                <a:cs typeface="Arial" panose="020B0604020202020204" pitchFamily="34" charset="0"/>
              </a:rPr>
              <a:t>1920</a:t>
            </a:r>
            <a:r>
              <a:rPr lang="nl-NL" sz="2800" smtClean="0">
                <a:latin typeface="Arial" panose="020B0604020202020204" pitchFamily="34" charset="0"/>
                <a:cs typeface="Arial" panose="020B0604020202020204" pitchFamily="34" charset="0"/>
              </a:rPr>
              <a:t>_MON_2_Scenario`s</a:t>
            </a:r>
            <a:endParaRPr lang="nl-N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 Box 7"/>
          <p:cNvSpPr txBox="1">
            <a:spLocks noChangeArrowheads="1"/>
          </p:cNvSpPr>
          <p:nvPr/>
        </p:nvSpPr>
        <p:spPr bwMode="auto">
          <a:xfrm>
            <a:off x="1676384" y="918997"/>
            <a:ext cx="4217251" cy="120032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nl-NL" sz="1200" b="1" dirty="0">
                <a:solidFill>
                  <a:schemeClr val="accent1"/>
                </a:solidFill>
                <a:latin typeface="+mn-lt"/>
              </a:rPr>
              <a:t>Leerdoel </a:t>
            </a:r>
          </a:p>
          <a:p>
            <a:r>
              <a:rPr lang="nl-NL" sz="1200" dirty="0">
                <a:latin typeface="+mn-lt"/>
              </a:rPr>
              <a:t>Je kunt bedrijven zoeken die passen bij de Nieuwe Economie.</a:t>
            </a:r>
          </a:p>
          <a:p>
            <a:r>
              <a:rPr lang="nl-NL" sz="1200" dirty="0">
                <a:latin typeface="+mn-lt"/>
              </a:rPr>
              <a:t>Je kunt trends zoeken op het gebied van maatschappelijk verantwoord ondernemen (</a:t>
            </a:r>
            <a:r>
              <a:rPr lang="nl-NL" sz="1200" dirty="0" err="1">
                <a:latin typeface="+mn-lt"/>
              </a:rPr>
              <a:t>mvo</a:t>
            </a:r>
            <a:r>
              <a:rPr lang="nl-NL" sz="1200" dirty="0">
                <a:latin typeface="+mn-lt"/>
              </a:rPr>
              <a:t>). </a:t>
            </a:r>
          </a:p>
          <a:p>
            <a:r>
              <a:rPr lang="nl-NL" sz="1200" dirty="0">
                <a:latin typeface="+mn-lt"/>
              </a:rPr>
              <a:t>Je kunt verschillende potentiele maatschappelijk verantwoorde scenario’s te bedenken en uitwerken.</a:t>
            </a:r>
          </a:p>
        </p:txBody>
      </p:sp>
      <p:sp>
        <p:nvSpPr>
          <p:cNvPr id="24" name="Text Box 8"/>
          <p:cNvSpPr txBox="1">
            <a:spLocks noChangeArrowheads="1"/>
          </p:cNvSpPr>
          <p:nvPr/>
        </p:nvSpPr>
        <p:spPr bwMode="auto">
          <a:xfrm>
            <a:off x="1673578" y="2305687"/>
            <a:ext cx="4220058" cy="120032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nl-NL" sz="1200" b="1" dirty="0">
                <a:solidFill>
                  <a:schemeClr val="accent1"/>
                </a:solidFill>
                <a:latin typeface="+mn-lt"/>
              </a:rPr>
              <a:t>Product </a:t>
            </a:r>
          </a:p>
          <a:p>
            <a:r>
              <a:rPr lang="nl-NL" sz="1200" dirty="0">
                <a:latin typeface="+mn-lt"/>
              </a:rPr>
              <a:t>Je maakt een document met daarin:</a:t>
            </a:r>
          </a:p>
          <a:p>
            <a:pPr marL="171450" indent="-171450">
              <a:buFontTx/>
              <a:buChar char="-"/>
            </a:pPr>
            <a:r>
              <a:rPr lang="nl-NL" sz="1200" dirty="0">
                <a:latin typeface="+mn-lt"/>
              </a:rPr>
              <a:t>3 bedrijven die ondernemen volgens het principe van ‘de Nieuwe Economie’ met een toelichting </a:t>
            </a:r>
          </a:p>
          <a:p>
            <a:pPr marL="171450" indent="-171450">
              <a:buFontTx/>
              <a:buChar char="-"/>
            </a:pPr>
            <a:r>
              <a:rPr lang="nl-NL" sz="1200" dirty="0">
                <a:latin typeface="+mn-lt"/>
              </a:rPr>
              <a:t>Trends op het gebied van </a:t>
            </a:r>
            <a:r>
              <a:rPr lang="nl-NL" sz="1200" dirty="0" err="1">
                <a:latin typeface="+mn-lt"/>
              </a:rPr>
              <a:t>mvo</a:t>
            </a:r>
            <a:r>
              <a:rPr lang="nl-NL" sz="1200" dirty="0">
                <a:latin typeface="+mn-lt"/>
              </a:rPr>
              <a:t> </a:t>
            </a:r>
          </a:p>
          <a:p>
            <a:pPr marL="171450" indent="-171450">
              <a:buFontTx/>
              <a:buChar char="-"/>
            </a:pPr>
            <a:r>
              <a:rPr lang="nl-NL" sz="1200" dirty="0">
                <a:latin typeface="+mn-lt"/>
              </a:rPr>
              <a:t>2 uitgewerkte </a:t>
            </a:r>
            <a:r>
              <a:rPr lang="nl-NL" sz="1200" dirty="0" err="1">
                <a:latin typeface="+mn-lt"/>
              </a:rPr>
              <a:t>mvo</a:t>
            </a:r>
            <a:r>
              <a:rPr lang="nl-NL" sz="1200" dirty="0">
                <a:latin typeface="+mn-lt"/>
              </a:rPr>
              <a:t> scenario’s voor jouw onderneming </a:t>
            </a:r>
          </a:p>
        </p:txBody>
      </p:sp>
      <p:sp>
        <p:nvSpPr>
          <p:cNvPr id="25" name="Text Box 9"/>
          <p:cNvSpPr txBox="1">
            <a:spLocks noChangeArrowheads="1"/>
          </p:cNvSpPr>
          <p:nvPr/>
        </p:nvSpPr>
        <p:spPr bwMode="auto">
          <a:xfrm>
            <a:off x="1683185" y="3736339"/>
            <a:ext cx="4220058" cy="249299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176213" indent="-176213">
              <a:tabLst>
                <a:tab pos="176213" algn="l"/>
                <a:tab pos="116363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1pPr>
            <a:lvl2pPr marL="37931725" indent="-37474525">
              <a:tabLst>
                <a:tab pos="176213" algn="l"/>
                <a:tab pos="116363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2pPr>
            <a:lvl3pPr>
              <a:tabLst>
                <a:tab pos="176213" algn="l"/>
                <a:tab pos="116363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3pPr>
            <a:lvl4pPr>
              <a:tabLst>
                <a:tab pos="176213" algn="l"/>
                <a:tab pos="116363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4pPr>
            <a:lvl5pPr>
              <a:tabLst>
                <a:tab pos="176213" algn="l"/>
                <a:tab pos="116363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  <a:tab pos="116363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  <a:tab pos="116363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  <a:tab pos="116363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  <a:tab pos="116363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nl-NL" sz="1200" b="1" dirty="0">
                <a:solidFill>
                  <a:schemeClr val="accent1"/>
                </a:solidFill>
                <a:latin typeface="+mn-lt"/>
              </a:rPr>
              <a:t>Stappen</a:t>
            </a:r>
            <a:r>
              <a:rPr lang="nl-NL" sz="1200" b="1" dirty="0">
                <a:solidFill>
                  <a:srgbClr val="CCFF33"/>
                </a:solidFill>
                <a:latin typeface="+mn-lt"/>
              </a:rPr>
              <a:t>			</a:t>
            </a:r>
          </a:p>
          <a:p>
            <a:pPr>
              <a:buFontTx/>
              <a:buChar char="-"/>
            </a:pPr>
            <a:r>
              <a:rPr lang="nl-NL" sz="1200" dirty="0">
                <a:latin typeface="+mn-lt"/>
              </a:rPr>
              <a:t>Je verdiept je de Nieuwe Economie. </a:t>
            </a:r>
          </a:p>
          <a:p>
            <a:pPr>
              <a:buFontTx/>
              <a:buChar char="-"/>
            </a:pPr>
            <a:r>
              <a:rPr lang="nl-NL" sz="1200" dirty="0">
                <a:latin typeface="+mn-lt"/>
              </a:rPr>
              <a:t>Je gaat op zoek naar bedrijven die handelen naar de principes van de Nieuwe Economie. </a:t>
            </a:r>
          </a:p>
          <a:p>
            <a:pPr>
              <a:buFontTx/>
              <a:buChar char="-"/>
            </a:pPr>
            <a:r>
              <a:rPr lang="nl-NL" sz="1200" dirty="0">
                <a:latin typeface="+mn-lt"/>
              </a:rPr>
              <a:t>Beschrijf 3 bedrijven die je gevonden hebt en leg uit hoe zij volgens de Nieuwe Economie werken. </a:t>
            </a:r>
          </a:p>
          <a:p>
            <a:pPr>
              <a:buFontTx/>
              <a:buChar char="-"/>
            </a:pPr>
            <a:r>
              <a:rPr lang="nl-NL" sz="1200" dirty="0">
                <a:latin typeface="+mn-lt"/>
              </a:rPr>
              <a:t>Ga op zoek naar minimaal 2 trends op het gebied van </a:t>
            </a:r>
            <a:r>
              <a:rPr lang="nl-NL" sz="1200" dirty="0" err="1">
                <a:latin typeface="+mn-lt"/>
              </a:rPr>
              <a:t>mvo</a:t>
            </a:r>
            <a:r>
              <a:rPr lang="nl-NL" sz="1200" dirty="0">
                <a:latin typeface="+mn-lt"/>
              </a:rPr>
              <a:t> en beschrijf deze trends. </a:t>
            </a:r>
          </a:p>
          <a:p>
            <a:pPr>
              <a:buFontTx/>
              <a:buChar char="-"/>
            </a:pPr>
            <a:r>
              <a:rPr lang="nl-NL" sz="1200" dirty="0">
                <a:latin typeface="+mn-lt"/>
              </a:rPr>
              <a:t>Je bedenkt 2 scenario’s  om jullie bedrijf maatschappelijk verantwoord te exploiteren.  </a:t>
            </a:r>
          </a:p>
          <a:p>
            <a:pPr>
              <a:buFontTx/>
              <a:buChar char="-"/>
            </a:pPr>
            <a:r>
              <a:rPr lang="nl-NL" sz="1200" dirty="0">
                <a:latin typeface="+mn-lt"/>
              </a:rPr>
              <a:t>Werk deze scenario’s uit. </a:t>
            </a:r>
          </a:p>
          <a:p>
            <a:pPr>
              <a:buFontTx/>
              <a:buChar char="-"/>
            </a:pPr>
            <a:r>
              <a:rPr lang="nl-NL" sz="1200" dirty="0">
                <a:latin typeface="+mn-lt"/>
              </a:rPr>
              <a:t>Geef aan welke bronnen je gebruikt hebt en vermeld ze volgens de APA richtlijnen. </a:t>
            </a:r>
          </a:p>
        </p:txBody>
      </p:sp>
      <p:sp>
        <p:nvSpPr>
          <p:cNvPr id="26" name="Text Box 14"/>
          <p:cNvSpPr txBox="1">
            <a:spLocks noChangeArrowheads="1"/>
          </p:cNvSpPr>
          <p:nvPr/>
        </p:nvSpPr>
        <p:spPr bwMode="auto">
          <a:xfrm>
            <a:off x="7249129" y="3476615"/>
            <a:ext cx="4220059" cy="10156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marL="457200" indent="-457200" defTabSz="808038"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1pPr>
            <a:lvl2pPr marL="37931725" indent="-37474525" defTabSz="808038"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nl-NL" sz="1200" dirty="0">
                <a:solidFill>
                  <a:schemeClr val="accent1"/>
                </a:solidFill>
                <a:latin typeface="+mn-lt"/>
              </a:rPr>
              <a:t>Bronnen</a:t>
            </a:r>
          </a:p>
          <a:p>
            <a:pPr marL="0" indent="0">
              <a:spcBef>
                <a:spcPct val="50000"/>
              </a:spcBef>
            </a:pPr>
            <a:r>
              <a:rPr lang="nl-NL" sz="1200" dirty="0">
                <a:latin typeface="+mn-lt"/>
              </a:rPr>
              <a:t>Het Leerplatform  </a:t>
            </a:r>
            <a:br>
              <a:rPr lang="nl-NL" sz="1200" dirty="0">
                <a:latin typeface="+mn-lt"/>
              </a:rPr>
            </a:br>
            <a:r>
              <a:rPr lang="nl-NL" sz="1200" dirty="0">
                <a:latin typeface="+mn-lt"/>
              </a:rPr>
              <a:t>Boek: de Nieuwe Economie </a:t>
            </a:r>
          </a:p>
          <a:p>
            <a:pPr marL="0" indent="0">
              <a:spcBef>
                <a:spcPct val="50000"/>
              </a:spcBef>
            </a:pPr>
            <a:r>
              <a:rPr lang="nl-NL" sz="1200" dirty="0">
                <a:latin typeface="+mn-lt"/>
                <a:hlinkClick r:id="rId3"/>
              </a:rPr>
              <a:t>Wikiwijs </a:t>
            </a:r>
            <a:endParaRPr lang="nl-NL" sz="1200" dirty="0">
              <a:latin typeface="+mn-lt"/>
            </a:endParaRPr>
          </a:p>
        </p:txBody>
      </p:sp>
      <p:sp>
        <p:nvSpPr>
          <p:cNvPr id="27" name="Text Box 14"/>
          <p:cNvSpPr txBox="1">
            <a:spLocks noChangeArrowheads="1"/>
          </p:cNvSpPr>
          <p:nvPr/>
        </p:nvSpPr>
        <p:spPr bwMode="auto">
          <a:xfrm>
            <a:off x="7249129" y="2486944"/>
            <a:ext cx="4220059" cy="76084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marL="457200" indent="-457200" defTabSz="808038"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1pPr>
            <a:lvl2pPr marL="37931725" indent="-37474525" defTabSz="808038"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nl-NL" sz="1200" b="1" dirty="0">
                <a:solidFill>
                  <a:schemeClr val="accent1"/>
                </a:solidFill>
                <a:latin typeface="+mn-lt"/>
              </a:rPr>
              <a:t>Bijeenkomsten </a:t>
            </a:r>
          </a:p>
          <a:p>
            <a:pPr marL="176213" indent="-176213" defTabSz="457200">
              <a:lnSpc>
                <a:spcPct val="80000"/>
              </a:lnSpc>
              <a:spcBef>
                <a:spcPct val="50000"/>
              </a:spcBef>
              <a:buFontTx/>
              <a:buChar char="•"/>
              <a:tabLst>
                <a:tab pos="176213" algn="l"/>
                <a:tab pos="1163638" algn="l"/>
              </a:tabLst>
            </a:pPr>
            <a:r>
              <a:rPr lang="nl-NL" sz="1200" dirty="0">
                <a:latin typeface="+mn-lt"/>
              </a:rPr>
              <a:t>IBS lessen</a:t>
            </a:r>
          </a:p>
          <a:p>
            <a:pPr marL="176213" indent="-176213" defTabSz="457200">
              <a:lnSpc>
                <a:spcPct val="80000"/>
              </a:lnSpc>
              <a:spcBef>
                <a:spcPct val="50000"/>
              </a:spcBef>
              <a:buFontTx/>
              <a:buChar char="•"/>
              <a:tabLst>
                <a:tab pos="176213" algn="l"/>
                <a:tab pos="1163638" algn="l"/>
              </a:tabLst>
            </a:pPr>
            <a:r>
              <a:rPr lang="nl-NL" sz="1200" dirty="0">
                <a:latin typeface="+mn-lt"/>
              </a:rPr>
              <a:t>Projecturen</a:t>
            </a:r>
          </a:p>
        </p:txBody>
      </p:sp>
      <p:sp>
        <p:nvSpPr>
          <p:cNvPr id="28" name="Text Box 17"/>
          <p:cNvSpPr txBox="1">
            <a:spLocks noChangeArrowheads="1"/>
          </p:cNvSpPr>
          <p:nvPr/>
        </p:nvSpPr>
        <p:spPr bwMode="auto">
          <a:xfrm>
            <a:off x="7249129" y="918997"/>
            <a:ext cx="4220059" cy="138499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nl-NL" sz="1200" b="1" dirty="0">
                <a:solidFill>
                  <a:schemeClr val="accent1"/>
                </a:solidFill>
                <a:cs typeface="ＭＳ Ｐゴシック" pitchFamily="36" charset="-128"/>
              </a:rPr>
              <a:t>Samenwerking</a:t>
            </a:r>
            <a:r>
              <a:rPr lang="nl-NL" sz="1100" b="1" dirty="0">
                <a:solidFill>
                  <a:srgbClr val="CCFF33"/>
                </a:solidFill>
                <a:latin typeface="Arial" pitchFamily="36" charset="0"/>
                <a:cs typeface="ＭＳ Ｐゴシック" pitchFamily="36" charset="-128"/>
              </a:rPr>
              <a:t>		 </a:t>
            </a: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200" dirty="0">
                <a:ea typeface="Calibri" pitchFamily="34" charset="0"/>
                <a:cs typeface="Arial" charset="0"/>
              </a:rPr>
              <a:t>Plaats je product op het Leerplatform en vraag om feedback.</a:t>
            </a: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200" dirty="0">
                <a:ea typeface="Calibri" pitchFamily="34" charset="0"/>
                <a:cs typeface="Arial" charset="0"/>
              </a:rPr>
              <a:t>Bekijk leerproducten van anderen en geef feedback.</a:t>
            </a: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200" dirty="0">
                <a:ea typeface="Calibri" pitchFamily="34" charset="0"/>
                <a:cs typeface="Arial" charset="0"/>
              </a:rPr>
              <a:t>Verbeter je leerproduct en plaats versie 2</a:t>
            </a: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200" dirty="0"/>
              <a:t>Deze opdracht maak je alleen.</a:t>
            </a:r>
            <a:endParaRPr lang="nl-NL" sz="1200" dirty="0">
              <a:ea typeface="Calibri" pitchFamily="34" charset="0"/>
              <a:cs typeface="Arial" charset="0"/>
            </a:endParaRP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200" dirty="0">
                <a:ea typeface="Calibri" pitchFamily="34" charset="0"/>
                <a:cs typeface="Arial" charset="0"/>
              </a:rPr>
              <a:t>Versie 1 12-12-2019</a:t>
            </a: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200" dirty="0">
                <a:ea typeface="Calibri" pitchFamily="34" charset="0"/>
                <a:cs typeface="Arial" charset="0"/>
              </a:rPr>
              <a:t>Versie 2 17-12-2019</a:t>
            </a:r>
          </a:p>
        </p:txBody>
      </p:sp>
      <p:pic>
        <p:nvPicPr>
          <p:cNvPr id="29" name="Afbeelding 28"/>
          <p:cNvPicPr>
            <a:picLocks noChangeAspect="1"/>
          </p:cNvPicPr>
          <p:nvPr/>
        </p:nvPicPr>
        <p:blipFill rotWithShape="1">
          <a:blip r:embed="rId4"/>
          <a:srcRect l="21805" r="10840"/>
          <a:stretch/>
        </p:blipFill>
        <p:spPr>
          <a:xfrm>
            <a:off x="1229539" y="918997"/>
            <a:ext cx="299335" cy="412425"/>
          </a:xfrm>
          <a:prstGeom prst="rect">
            <a:avLst/>
          </a:prstGeom>
        </p:spPr>
      </p:pic>
      <p:pic>
        <p:nvPicPr>
          <p:cNvPr id="30" name="Afbeelding 2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32532" y="2341548"/>
            <a:ext cx="263290" cy="321303"/>
          </a:xfrm>
          <a:prstGeom prst="rect">
            <a:avLst/>
          </a:prstGeom>
        </p:spPr>
      </p:pic>
      <p:pic>
        <p:nvPicPr>
          <p:cNvPr id="31" name="Afbeelding 3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229539" y="3994885"/>
            <a:ext cx="266283" cy="416301"/>
          </a:xfrm>
          <a:prstGeom prst="rect">
            <a:avLst/>
          </a:prstGeom>
        </p:spPr>
      </p:pic>
      <p:pic>
        <p:nvPicPr>
          <p:cNvPr id="32" name="Afbeelding 3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723145" y="918997"/>
            <a:ext cx="385812" cy="263054"/>
          </a:xfrm>
          <a:prstGeom prst="rect">
            <a:avLst/>
          </a:prstGeom>
        </p:spPr>
      </p:pic>
      <p:pic>
        <p:nvPicPr>
          <p:cNvPr id="33" name="Afbeelding 32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842565" y="3478180"/>
            <a:ext cx="299225" cy="290796"/>
          </a:xfrm>
          <a:prstGeom prst="rect">
            <a:avLst/>
          </a:prstGeom>
        </p:spPr>
      </p:pic>
      <p:pic>
        <p:nvPicPr>
          <p:cNvPr id="34" name="Afbeelding 33"/>
          <p:cNvPicPr>
            <a:picLocks noChangeAspect="1"/>
          </p:cNvPicPr>
          <p:nvPr/>
        </p:nvPicPr>
        <p:blipFill rotWithShape="1">
          <a:blip r:embed="rId9"/>
          <a:srcRect l="17050" t="33024" r="61669" b="30375"/>
          <a:stretch/>
        </p:blipFill>
        <p:spPr>
          <a:xfrm>
            <a:off x="6781356" y="2503641"/>
            <a:ext cx="269390" cy="260485"/>
          </a:xfrm>
          <a:prstGeom prst="rect">
            <a:avLst/>
          </a:prstGeom>
        </p:spPr>
      </p:pic>
      <p:sp>
        <p:nvSpPr>
          <p:cNvPr id="35" name="Tekstvak 34"/>
          <p:cNvSpPr txBox="1"/>
          <p:nvPr/>
        </p:nvSpPr>
        <p:spPr>
          <a:xfrm>
            <a:off x="6096000" y="4862094"/>
            <a:ext cx="53298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Hoe gaan jullie maatschappelijk verantwoord ondernemen? </a:t>
            </a:r>
          </a:p>
          <a:p>
            <a:r>
              <a:rPr lang="nl-NL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Wat maakt jullie idee uniek?</a:t>
            </a:r>
          </a:p>
        </p:txBody>
      </p:sp>
      <p:pic>
        <p:nvPicPr>
          <p:cNvPr id="1026" name="Picture 2" descr="Afbeeldingsresultaat voor scenario">
            <a:extLst>
              <a:ext uri="{FF2B5EF4-FFF2-40B4-BE49-F238E27FC236}">
                <a16:creationId xmlns:a16="http://schemas.microsoft.com/office/drawing/2014/main" id="{1D3603AA-F246-4F0B-A337-057541C86C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91403" y="5189234"/>
            <a:ext cx="2606040" cy="14658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32212741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82E0B02A318E459AD716AC786DE572" ma:contentTypeVersion="10" ma:contentTypeDescription="Een nieuw document maken." ma:contentTypeScope="" ma:versionID="d642efe41fcea88d5f514d462b90a26a">
  <xsd:schema xmlns:xsd="http://www.w3.org/2001/XMLSchema" xmlns:xs="http://www.w3.org/2001/XMLSchema" xmlns:p="http://schemas.microsoft.com/office/2006/metadata/properties" xmlns:ns2="34354c1b-6b8c-435b-ad50-990538c19557" xmlns:ns3="47a28104-336f-447d-946e-e305ac2bcd47" targetNamespace="http://schemas.microsoft.com/office/2006/metadata/properties" ma:root="true" ma:fieldsID="5a1ffd1461ecf3d7dc907e04825cc141" ns2:_="" ns3:_="">
    <xsd:import namespace="34354c1b-6b8c-435b-ad50-990538c19557"/>
    <xsd:import namespace="47a28104-336f-447d-946e-e305ac2bcd4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4354c1b-6b8c-435b-ad50-990538c1955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7a28104-336f-447d-946e-e305ac2bcd47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E1D31BE-C558-403F-9A2A-B506C4ED914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E01B593-1356-47F0-80BF-993C4E5CBBAA}">
  <ds:schemaRefs>
    <ds:schemaRef ds:uri="http://schemas.openxmlformats.org/package/2006/metadata/core-properties"/>
    <ds:schemaRef ds:uri="http://www.w3.org/XML/1998/namespace"/>
    <ds:schemaRef ds:uri="http://schemas.microsoft.com/office/2006/documentManagement/types"/>
    <ds:schemaRef ds:uri="http://schemas.microsoft.com/office/2006/metadata/properties"/>
    <ds:schemaRef ds:uri="http://purl.org/dc/terms/"/>
    <ds:schemaRef ds:uri="http://purl.org/dc/elements/1.1/"/>
    <ds:schemaRef ds:uri="http://schemas.microsoft.com/office/infopath/2007/PartnerControls"/>
    <ds:schemaRef ds:uri="34354c1b-6b8c-435b-ad50-990538c19557"/>
    <ds:schemaRef ds:uri="47a28104-336f-447d-946e-e305ac2bcd47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C4BAAE39-5DBD-4E41-8E06-3A3FC09E6DA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4354c1b-6b8c-435b-ad50-990538c19557"/>
    <ds:schemaRef ds:uri="47a28104-336f-447d-946e-e305ac2bcd4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736</TotalTime>
  <Words>98</Words>
  <Application>Microsoft Office PowerPoint</Application>
  <PresentationFormat>Breedbeeld</PresentationFormat>
  <Paragraphs>33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Calibri Light</vt:lpstr>
      <vt:lpstr>Kantoorthema</vt:lpstr>
      <vt:lpstr>PowerPoint-presentatie</vt:lpstr>
    </vt:vector>
  </TitlesOfParts>
  <Company>Helicon Opleidingen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Marieke Drabbe</dc:creator>
  <cp:lastModifiedBy>Thomas Noordeloos</cp:lastModifiedBy>
  <cp:revision>26</cp:revision>
  <dcterms:created xsi:type="dcterms:W3CDTF">2017-04-20T10:37:43Z</dcterms:created>
  <dcterms:modified xsi:type="dcterms:W3CDTF">2019-12-03T10:39:28Z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0x0101006882E0B02A318E459AD716AC786DE572</vt:lpwstr>
  </property>
</Properties>
</file>